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9" r:id="rId2"/>
    <p:sldId id="400" r:id="rId3"/>
    <p:sldId id="401" r:id="rId4"/>
    <p:sldId id="402" r:id="rId5"/>
    <p:sldId id="403" r:id="rId6"/>
    <p:sldId id="404" r:id="rId7"/>
    <p:sldId id="405" r:id="rId8"/>
    <p:sldId id="407" r:id="rId9"/>
    <p:sldId id="408" r:id="rId10"/>
    <p:sldId id="409" r:id="rId11"/>
    <p:sldId id="410" r:id="rId12"/>
    <p:sldId id="411" r:id="rId13"/>
    <p:sldId id="412" r:id="rId14"/>
    <p:sldId id="406" r:id="rId15"/>
    <p:sldId id="415" r:id="rId16"/>
    <p:sldId id="416" r:id="rId17"/>
    <p:sldId id="413" r:id="rId18"/>
    <p:sldId id="417" r:id="rId19"/>
    <p:sldId id="4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12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4B708-F116-420B-9547-1EA1EA48E7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505A36-E0ED-4C5C-8E55-C3AB55C6B2C2}">
      <dgm:prSet/>
      <dgm:spPr/>
      <dgm:t>
        <a:bodyPr/>
        <a:lstStyle/>
        <a:p>
          <a:r>
            <a:rPr lang="en-US" dirty="0"/>
            <a:t>Opening a new file for our next Python project</a:t>
          </a:r>
        </a:p>
      </dgm:t>
    </dgm:pt>
    <dgm:pt modelId="{94465C69-B932-43A4-9CEE-F8E53A091E03}" type="parTrans" cxnId="{63DA9301-158A-4665-80F6-9479289F1A60}">
      <dgm:prSet/>
      <dgm:spPr/>
      <dgm:t>
        <a:bodyPr/>
        <a:lstStyle/>
        <a:p>
          <a:endParaRPr lang="en-US"/>
        </a:p>
      </dgm:t>
    </dgm:pt>
    <dgm:pt modelId="{75CE4E6D-D0C5-48C0-B018-4B44A6C8AB59}" type="sibTrans" cxnId="{63DA9301-158A-4665-80F6-9479289F1A60}">
      <dgm:prSet/>
      <dgm:spPr/>
      <dgm:t>
        <a:bodyPr/>
        <a:lstStyle/>
        <a:p>
          <a:endParaRPr lang="en-US"/>
        </a:p>
      </dgm:t>
    </dgm:pt>
    <dgm:pt modelId="{63FA394D-FE6C-4E19-99FD-81A8EC073584}">
      <dgm:prSet/>
      <dgm:spPr/>
      <dgm:t>
        <a:bodyPr/>
        <a:lstStyle/>
        <a:p>
          <a:r>
            <a:rPr lang="en-US"/>
            <a:t>Coffee machine program</a:t>
          </a:r>
        </a:p>
      </dgm:t>
    </dgm:pt>
    <dgm:pt modelId="{4452F0AC-81E6-4CD9-81EE-8D6818615EDE}" type="parTrans" cxnId="{553F2C39-27AD-4157-96E4-B8802B577217}">
      <dgm:prSet/>
      <dgm:spPr/>
      <dgm:t>
        <a:bodyPr/>
        <a:lstStyle/>
        <a:p>
          <a:endParaRPr lang="en-US"/>
        </a:p>
      </dgm:t>
    </dgm:pt>
    <dgm:pt modelId="{8DB1A6D2-9584-4883-BA41-70DCC16546B0}" type="sibTrans" cxnId="{553F2C39-27AD-4157-96E4-B8802B577217}">
      <dgm:prSet/>
      <dgm:spPr/>
      <dgm:t>
        <a:bodyPr/>
        <a:lstStyle/>
        <a:p>
          <a:endParaRPr lang="en-US"/>
        </a:p>
      </dgm:t>
    </dgm:pt>
    <dgm:pt modelId="{AE6AD68E-FEA6-48B4-B497-1407D0996DD7}" type="pres">
      <dgm:prSet presAssocID="{C834B708-F116-420B-9547-1EA1EA48E701}" presName="root" presStyleCnt="0">
        <dgm:presLayoutVars>
          <dgm:dir/>
          <dgm:resizeHandles val="exact"/>
        </dgm:presLayoutVars>
      </dgm:prSet>
      <dgm:spPr/>
    </dgm:pt>
    <dgm:pt modelId="{92C3A2E5-1348-4626-93DE-5DE226255D0C}" type="pres">
      <dgm:prSet presAssocID="{69505A36-E0ED-4C5C-8E55-C3AB55C6B2C2}" presName="compNode" presStyleCnt="0"/>
      <dgm:spPr/>
    </dgm:pt>
    <dgm:pt modelId="{B708F6B0-1F5D-49DA-9A7A-FB6B5099A2D5}" type="pres">
      <dgm:prSet presAssocID="{69505A36-E0ED-4C5C-8E55-C3AB55C6B2C2}" presName="bgRect" presStyleLbl="bgShp" presStyleIdx="0" presStyleCnt="2"/>
      <dgm:spPr/>
    </dgm:pt>
    <dgm:pt modelId="{68D4E7DB-4BB9-40C4-BC9E-FA9FB516BE82}" type="pres">
      <dgm:prSet presAssocID="{69505A36-E0ED-4C5C-8E55-C3AB55C6B2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7CDCCB6-BB29-4CC7-AE7F-EDA30763532F}" type="pres">
      <dgm:prSet presAssocID="{69505A36-E0ED-4C5C-8E55-C3AB55C6B2C2}" presName="spaceRect" presStyleCnt="0"/>
      <dgm:spPr/>
    </dgm:pt>
    <dgm:pt modelId="{3B1A0FCC-5805-4F7F-9865-A6658EBF8446}" type="pres">
      <dgm:prSet presAssocID="{69505A36-E0ED-4C5C-8E55-C3AB55C6B2C2}" presName="parTx" presStyleLbl="revTx" presStyleIdx="0" presStyleCnt="2">
        <dgm:presLayoutVars>
          <dgm:chMax val="0"/>
          <dgm:chPref val="0"/>
        </dgm:presLayoutVars>
      </dgm:prSet>
      <dgm:spPr/>
    </dgm:pt>
    <dgm:pt modelId="{3ABEE308-AB05-4D1E-AFD1-32460DCE12EA}" type="pres">
      <dgm:prSet presAssocID="{75CE4E6D-D0C5-48C0-B018-4B44A6C8AB59}" presName="sibTrans" presStyleCnt="0"/>
      <dgm:spPr/>
    </dgm:pt>
    <dgm:pt modelId="{F7911816-D0B5-4D04-B2E4-A6B9BC68B256}" type="pres">
      <dgm:prSet presAssocID="{63FA394D-FE6C-4E19-99FD-81A8EC073584}" presName="compNode" presStyleCnt="0"/>
      <dgm:spPr/>
    </dgm:pt>
    <dgm:pt modelId="{68A730B8-EC25-4701-9765-5308F1E9E172}" type="pres">
      <dgm:prSet presAssocID="{63FA394D-FE6C-4E19-99FD-81A8EC073584}" presName="bgRect" presStyleLbl="bgShp" presStyleIdx="1" presStyleCnt="2"/>
      <dgm:spPr/>
    </dgm:pt>
    <dgm:pt modelId="{C1F79616-66D0-4F0C-BC3C-6D4A021410B2}" type="pres">
      <dgm:prSet presAssocID="{63FA394D-FE6C-4E19-99FD-81A8EC0735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C4F6F20E-D716-46E8-9880-902FD617E371}" type="pres">
      <dgm:prSet presAssocID="{63FA394D-FE6C-4E19-99FD-81A8EC073584}" presName="spaceRect" presStyleCnt="0"/>
      <dgm:spPr/>
    </dgm:pt>
    <dgm:pt modelId="{D03BF405-E444-4686-ADCA-1FB0A857CC2A}" type="pres">
      <dgm:prSet presAssocID="{63FA394D-FE6C-4E19-99FD-81A8EC07358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3DA9301-158A-4665-80F6-9479289F1A60}" srcId="{C834B708-F116-420B-9547-1EA1EA48E701}" destId="{69505A36-E0ED-4C5C-8E55-C3AB55C6B2C2}" srcOrd="0" destOrd="0" parTransId="{94465C69-B932-43A4-9CEE-F8E53A091E03}" sibTransId="{75CE4E6D-D0C5-48C0-B018-4B44A6C8AB59}"/>
    <dgm:cxn modelId="{553F2C39-27AD-4157-96E4-B8802B577217}" srcId="{C834B708-F116-420B-9547-1EA1EA48E701}" destId="{63FA394D-FE6C-4E19-99FD-81A8EC073584}" srcOrd="1" destOrd="0" parTransId="{4452F0AC-81E6-4CD9-81EE-8D6818615EDE}" sibTransId="{8DB1A6D2-9584-4883-BA41-70DCC16546B0}"/>
    <dgm:cxn modelId="{0DE1DB9A-700D-4732-8F55-EF6CDB3D27F5}" type="presOf" srcId="{63FA394D-FE6C-4E19-99FD-81A8EC073584}" destId="{D03BF405-E444-4686-ADCA-1FB0A857CC2A}" srcOrd="0" destOrd="0" presId="urn:microsoft.com/office/officeart/2018/2/layout/IconVerticalSolidList"/>
    <dgm:cxn modelId="{6223E29D-71B5-4748-A1E3-0217DF192D13}" type="presOf" srcId="{C834B708-F116-420B-9547-1EA1EA48E701}" destId="{AE6AD68E-FEA6-48B4-B497-1407D0996DD7}" srcOrd="0" destOrd="0" presId="urn:microsoft.com/office/officeart/2018/2/layout/IconVerticalSolidList"/>
    <dgm:cxn modelId="{EDA028E7-3145-4AC7-AEAD-B74CFB8A9887}" type="presOf" srcId="{69505A36-E0ED-4C5C-8E55-C3AB55C6B2C2}" destId="{3B1A0FCC-5805-4F7F-9865-A6658EBF8446}" srcOrd="0" destOrd="0" presId="urn:microsoft.com/office/officeart/2018/2/layout/IconVerticalSolidList"/>
    <dgm:cxn modelId="{95B12BFE-42E2-42E9-8CD5-B9FF24CB68E4}" type="presParOf" srcId="{AE6AD68E-FEA6-48B4-B497-1407D0996DD7}" destId="{92C3A2E5-1348-4626-93DE-5DE226255D0C}" srcOrd="0" destOrd="0" presId="urn:microsoft.com/office/officeart/2018/2/layout/IconVerticalSolidList"/>
    <dgm:cxn modelId="{0F777409-A27F-442E-8BB2-BB63C7530BA3}" type="presParOf" srcId="{92C3A2E5-1348-4626-93DE-5DE226255D0C}" destId="{B708F6B0-1F5D-49DA-9A7A-FB6B5099A2D5}" srcOrd="0" destOrd="0" presId="urn:microsoft.com/office/officeart/2018/2/layout/IconVerticalSolidList"/>
    <dgm:cxn modelId="{BD538A09-744F-491E-9DEF-04EA2C6D7705}" type="presParOf" srcId="{92C3A2E5-1348-4626-93DE-5DE226255D0C}" destId="{68D4E7DB-4BB9-40C4-BC9E-FA9FB516BE82}" srcOrd="1" destOrd="0" presId="urn:microsoft.com/office/officeart/2018/2/layout/IconVerticalSolidList"/>
    <dgm:cxn modelId="{73F21F85-0F1A-4708-B6AB-038C4F9089F3}" type="presParOf" srcId="{92C3A2E5-1348-4626-93DE-5DE226255D0C}" destId="{97CDCCB6-BB29-4CC7-AE7F-EDA30763532F}" srcOrd="2" destOrd="0" presId="urn:microsoft.com/office/officeart/2018/2/layout/IconVerticalSolidList"/>
    <dgm:cxn modelId="{A3E94A53-6C4F-470F-AA3F-6EB23141D2C4}" type="presParOf" srcId="{92C3A2E5-1348-4626-93DE-5DE226255D0C}" destId="{3B1A0FCC-5805-4F7F-9865-A6658EBF8446}" srcOrd="3" destOrd="0" presId="urn:microsoft.com/office/officeart/2018/2/layout/IconVerticalSolidList"/>
    <dgm:cxn modelId="{20604CB3-8B8E-49EA-85D7-CEE91672D438}" type="presParOf" srcId="{AE6AD68E-FEA6-48B4-B497-1407D0996DD7}" destId="{3ABEE308-AB05-4D1E-AFD1-32460DCE12EA}" srcOrd="1" destOrd="0" presId="urn:microsoft.com/office/officeart/2018/2/layout/IconVerticalSolidList"/>
    <dgm:cxn modelId="{09A7F661-33AD-458E-A447-EB592A990794}" type="presParOf" srcId="{AE6AD68E-FEA6-48B4-B497-1407D0996DD7}" destId="{F7911816-D0B5-4D04-B2E4-A6B9BC68B256}" srcOrd="2" destOrd="0" presId="urn:microsoft.com/office/officeart/2018/2/layout/IconVerticalSolidList"/>
    <dgm:cxn modelId="{AAF37810-8ED2-406F-9BCD-48B70910A7CC}" type="presParOf" srcId="{F7911816-D0B5-4D04-B2E4-A6B9BC68B256}" destId="{68A730B8-EC25-4701-9765-5308F1E9E172}" srcOrd="0" destOrd="0" presId="urn:microsoft.com/office/officeart/2018/2/layout/IconVerticalSolidList"/>
    <dgm:cxn modelId="{69F5F58F-4DE9-4334-A300-8E18AAFA2FCC}" type="presParOf" srcId="{F7911816-D0B5-4D04-B2E4-A6B9BC68B256}" destId="{C1F79616-66D0-4F0C-BC3C-6D4A021410B2}" srcOrd="1" destOrd="0" presId="urn:microsoft.com/office/officeart/2018/2/layout/IconVerticalSolidList"/>
    <dgm:cxn modelId="{2736B972-1A63-40A3-8154-39BE6BBE8826}" type="presParOf" srcId="{F7911816-D0B5-4D04-B2E4-A6B9BC68B256}" destId="{C4F6F20E-D716-46E8-9880-902FD617E371}" srcOrd="2" destOrd="0" presId="urn:microsoft.com/office/officeart/2018/2/layout/IconVerticalSolidList"/>
    <dgm:cxn modelId="{98AC054C-F8D3-411E-9A2C-9D2767756693}" type="presParOf" srcId="{F7911816-D0B5-4D04-B2E4-A6B9BC68B256}" destId="{D03BF405-E444-4686-ADCA-1FB0A857CC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8F6B0-1F5D-49DA-9A7A-FB6B5099A2D5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4E7DB-4BB9-40C4-BC9E-FA9FB516BE82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0FCC-5805-4F7F-9865-A6658EBF8446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Opening a new file for our next Python project</a:t>
          </a:r>
        </a:p>
      </dsp:txBody>
      <dsp:txXfrm>
        <a:off x="2037007" y="955306"/>
        <a:ext cx="4264593" cy="1763642"/>
      </dsp:txXfrm>
    </dsp:sp>
    <dsp:sp modelId="{68A730B8-EC25-4701-9765-5308F1E9E172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79616-66D0-4F0C-BC3C-6D4A021410B2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BF405-E444-4686-ADCA-1FB0A857CC2A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Coffee machine program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A35C-59F2-010F-9EF6-098A0C3E5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0EB7F-C6BA-BC63-90D1-1281D257E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ED98A-99AF-113F-37B2-FB92E26B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2F3D0-73D8-B7BD-FA10-DD4004E5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6E14-B19A-5A09-F521-53FF8BAB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6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8538-6FE0-8725-2EA4-1E5B6B2E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47C99-9D62-D6EA-B779-16529BE4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9E65-0044-E9E1-038F-EFF69E43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FB208-F5E9-D253-692D-06558927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2412-7849-4364-0E12-8D114756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5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8D7EC-145D-BF53-D012-709BCAF3C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671D-7BD1-5A72-7C75-AA1D0A1BA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FD229-7B62-CA5C-4099-277DA844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31A6-576B-CB0C-9F85-3540108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401B0-5A5B-D223-1AEC-8487D1A2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B56D-5BA2-5833-FC35-79EFF643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02D9-2213-2231-27DB-AFD38677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02DAE-E074-69B6-3EF6-3F7A201F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BB8F9-2DB4-56D4-794D-A94D36BE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494BF-E82C-FD7F-4819-DB45A5E7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D628-5251-F023-B3B8-F20E32EE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44B1E-60AB-AC5C-5F70-C0A84803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8979-617E-6C6C-1EA5-AA9D8250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2235-2612-F395-A2DA-388E6314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B060D-F6DA-C430-FC5F-128E7F51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8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070EB-3889-5969-9AA3-D56FAD37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60A9-832D-71BB-6628-2AA67E68D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979B3-81B4-6DCD-9116-14EAD043F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3FC42-7217-FAF0-077E-6D89EFED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CE2D7-4BFE-48BE-29D8-D323D7A6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8763A-49CA-EF15-561A-E7F27C07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3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E1C5-007E-F92F-59E8-F704A089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FD29-4F23-1F5C-1135-1D5F5BF3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B2AA9-7BBF-40A5-C445-99199053F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10028-6154-4DAE-6693-ED19DABCD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6C88E-548E-FFBA-3BAA-57BB670E2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76D91-B4C9-5C81-10BC-888658A5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A0662-21A2-5BE8-AF84-91D269B1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A45DF-261F-66B4-9188-C9D9D0BB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2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51B4-A1A3-9DF5-9050-98DE184D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38337-0BEE-D619-6B0A-93CBDC76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2FEFF-136D-F212-7207-88AFC7F8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0B930-B49F-A731-DF65-D4AEAC95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54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6D4AE-D82B-3E41-5F8A-A18BF08E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1C5C8-A994-6887-A0A2-F4ADAA49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CDEC7-4AB0-B584-95CF-82749301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788B-DB9A-EAA0-E409-FB57A715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4235-3844-8141-2211-85625A5A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36A52-F606-3503-345E-FFFC05DA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EEE49-AEF9-3F4C-188C-EEFCAB26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0EE9A-A967-6812-9F9A-186B478C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EEE3F-3BDC-27D8-6ECA-7CEE8A28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1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5E0-CF1B-86A5-A0F5-556AEFCE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4F038-D962-38C5-15FB-7928771E2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FEBD3-BFDE-1EE1-4F45-070BFAAFB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E8EC0-7F39-5C28-DACF-9BC127EE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B7201-3435-C713-F332-C88329F3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AAABA-95D2-B3C3-2DD3-C07FE131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8C7862-77E7-86D0-6B2C-67DE6CDD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3F7-69D1-D33F-D197-B7F1F212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8687-EA81-3FA4-33BB-B48B5B67E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504A0-6514-40E3-B3EC-1F1FB9AFC28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079C-2942-8718-2E45-615924B62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FA726-20B8-22F5-E430-89AA9EA80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78874-5A3A-42F8-8162-1991CC54F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abundance-blur-close-up-coins-157519/" TargetMode="Externa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businesscommunicationmgrs/chapter/organizing-an-informal-repor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glass-of-water.jpg" TargetMode="External"/><Relationship Id="rId3" Type="http://schemas.openxmlformats.org/officeDocument/2006/relationships/image" Target="../media/image15.tmp"/><Relationship Id="rId7" Type="http://schemas.openxmlformats.org/officeDocument/2006/relationships/image" Target="../media/image18.jp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223095&amp;picture=coffee-beans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3D17-3A21-3E70-D6E2-F79BB4B6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1256618"/>
            <a:ext cx="3614206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Python! Day 10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77D882-3745-1BFB-95AA-5B44668DC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60B1B8-185D-08A0-A6D4-014F3F590998}"/>
              </a:ext>
            </a:extLst>
          </p:cNvPr>
          <p:cNvSpPr txBox="1"/>
          <p:nvPr/>
        </p:nvSpPr>
        <p:spPr>
          <a:xfrm>
            <a:off x="769357" y="1601777"/>
            <a:ext cx="3550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Python! Day 10</a:t>
            </a:r>
          </a:p>
        </p:txBody>
      </p:sp>
    </p:spTree>
    <p:extLst>
      <p:ext uri="{BB962C8B-B14F-4D97-AF65-F5344CB8AC3E}">
        <p14:creationId xmlns:p14="http://schemas.microsoft.com/office/powerpoint/2010/main" val="12625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66FE-6DC1-6E31-B6AC-C7C6274A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3100"/>
              <a:t>Fourth: Checking if the machine has enough ingredients</a:t>
            </a:r>
          </a:p>
        </p:txBody>
      </p:sp>
      <p:pic>
        <p:nvPicPr>
          <p:cNvPr id="6146" name="Picture 2" descr="graphics design of cappuccino coffee recipes, info graphics of cappuccino coffee  ingredients, collection of coffee machine,coffee grinder, milk, espresso  shot for making a great cup of coffee. Stock Vector | Adobe Stock">
            <a:extLst>
              <a:ext uri="{FF2B5EF4-FFF2-40B4-BE49-F238E27FC236}">
                <a16:creationId xmlns:a16="http://schemas.microsoft.com/office/drawing/2014/main" id="{DF9C8564-D6A1-58B7-BB93-BDA3C3C0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2610"/>
            <a:ext cx="4777381" cy="35830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430F-523E-166E-4ECF-BB0A9778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200" dirty="0"/>
              <a:t>Next, we want to make sure that the coffee machine has enough resources to create the ordered drink</a:t>
            </a:r>
          </a:p>
          <a:p>
            <a:r>
              <a:rPr lang="en-US" sz="2200" dirty="0"/>
              <a:t>We can do this by writing a function that has an input of what drink the user ordered and outputs either True or False depending on if the machine has enough resources</a:t>
            </a:r>
          </a:p>
          <a:p>
            <a:r>
              <a:rPr lang="en-US" sz="2200" dirty="0"/>
              <a:t>We can then call this function in an </a:t>
            </a:r>
            <a:r>
              <a:rPr lang="en-US" sz="2200" dirty="0" err="1"/>
              <a:t>elif</a:t>
            </a:r>
            <a:r>
              <a:rPr lang="en-US" sz="2200" dirty="0"/>
              <a:t> statement that only allows the user to continue ordering their drink if the machine has enough resources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2326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12A8FCF-AB34-A7C6-44F6-A687E1B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Content Placeholder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32B1EC7-AA78-FEDD-15A6-CBE91F5F3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-3" r="12707" b="6"/>
          <a:stretch/>
        </p:blipFill>
        <p:spPr>
          <a:xfrm>
            <a:off x="321731" y="3518864"/>
            <a:ext cx="5674896" cy="2789954"/>
          </a:xfrm>
          <a:prstGeom prst="rect">
            <a:avLst/>
          </a:prstGeom>
        </p:spPr>
      </p:pic>
      <p:pic>
        <p:nvPicPr>
          <p:cNvPr id="3" name="Picture 2" descr="Espresso shot pouring into cup">
            <a:extLst>
              <a:ext uri="{FF2B5EF4-FFF2-40B4-BE49-F238E27FC236}">
                <a16:creationId xmlns:a16="http://schemas.microsoft.com/office/drawing/2014/main" id="{E998DE18-0B36-27AA-A0BE-506440A74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24594" b="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4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79DE-4805-AF0A-9F06-E3039535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Fifth: Get the user’s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30488-6044-9ACF-3AEA-D24A070EC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39" r="2216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593DC-798B-F7F4-EC64-606E6B689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Next, we must collect the user’s money</a:t>
            </a:r>
          </a:p>
          <a:p>
            <a:r>
              <a:rPr lang="en-US" sz="2000"/>
              <a:t>To do this, we can create and call a function called get_money() which outputs the amount of money that the user inserted</a:t>
            </a:r>
          </a:p>
          <a:p>
            <a:r>
              <a:rPr lang="en-US" sz="2000"/>
              <a:t>We can code the get_money() function by asking the user how many pennies, nickels, dimes, and quarters they insert and converting that into dollars</a:t>
            </a:r>
          </a:p>
        </p:txBody>
      </p:sp>
    </p:spTree>
    <p:extLst>
      <p:ext uri="{BB962C8B-B14F-4D97-AF65-F5344CB8AC3E}">
        <p14:creationId xmlns:p14="http://schemas.microsoft.com/office/powerpoint/2010/main" val="42220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90183634-7B27-EF31-950E-D7C71AC2B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7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B4DC2D2-6D60-02CD-CA5C-1F9D67596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 r="-2" b="-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3" name="Picture 2" descr="A pile of coins with different colors&#10;&#10;Description automatically generated">
            <a:extLst>
              <a:ext uri="{FF2B5EF4-FFF2-40B4-BE49-F238E27FC236}">
                <a16:creationId xmlns:a16="http://schemas.microsoft.com/office/drawing/2014/main" id="{7D9472CB-1E21-3DF2-CC4C-42FAE0C1A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735" r="1" b="1"/>
          <a:stretch/>
        </p:blipFill>
        <p:spPr>
          <a:xfrm rot="16200000">
            <a:off x="6043284" y="473821"/>
            <a:ext cx="5979074" cy="56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4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E1C2-7ABB-E6A4-9B41-CBB5C108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sz="4100"/>
              <a:t>Sixth: Check the user gave enough money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626294-60F5-EFB3-D97A-F2CE2C10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Before we give the user their drink and change, we want to make sure they inserted enough money</a:t>
            </a:r>
          </a:p>
          <a:p>
            <a:r>
              <a:rPr lang="en-US" sz="2000"/>
              <a:t>We can do this by writing an if statement that prints “Sorry, not enough money. Money refunded” if the user inserted less money than the drink costs</a:t>
            </a:r>
          </a:p>
        </p:txBody>
      </p:sp>
      <p:pic>
        <p:nvPicPr>
          <p:cNvPr id="7170" name="Picture 2" descr="Counting Or Sorting Coins With 4 Piles Of Different Types Stock Photo -  Download Image Now - iStock">
            <a:extLst>
              <a:ext uri="{FF2B5EF4-FFF2-40B4-BE49-F238E27FC236}">
                <a16:creationId xmlns:a16="http://schemas.microsoft.com/office/drawing/2014/main" id="{8D835039-25E3-A457-EE3B-1E0B11C89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" r="23107" b="1"/>
          <a:stretch/>
        </p:blipFill>
        <p:spPr bwMode="auto">
          <a:xfrm>
            <a:off x="6880610" y="1143827"/>
            <a:ext cx="4737650" cy="45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5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AEAB-3BCC-EC03-C10C-E2035490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Seventh: Give the user their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A9E2-8175-7C1C-FB30-870D2F212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r>
              <a:rPr lang="en-US" sz="2400" dirty="0"/>
              <a:t>Next, we’ll calculate the user’s change by subtracting the cost of their drink from the amount of money they gave</a:t>
            </a:r>
          </a:p>
          <a:p>
            <a:r>
              <a:rPr lang="en-US" sz="2400" dirty="0"/>
              <a:t>Then, we’ll print how much change they receive</a:t>
            </a:r>
          </a:p>
          <a:p>
            <a:r>
              <a:rPr lang="en-US" sz="2400" dirty="0"/>
              <a:t>We will have to use the round() function again to round the money to 2 decimal places</a:t>
            </a:r>
          </a:p>
        </p:txBody>
      </p:sp>
      <p:pic>
        <p:nvPicPr>
          <p:cNvPr id="8194" name="Picture 2" descr="a bunch of different types of coins">
            <a:extLst>
              <a:ext uri="{FF2B5EF4-FFF2-40B4-BE49-F238E27FC236}">
                <a16:creationId xmlns:a16="http://schemas.microsoft.com/office/drawing/2014/main" id="{D5A6EE8C-78CA-3986-8B58-C7F9DDA2B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"/>
          <a:stretch/>
        </p:blipFill>
        <p:spPr bwMode="auto">
          <a:xfrm>
            <a:off x="7270812" y="10"/>
            <a:ext cx="492118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4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lose-up photo of assorted coins">
            <a:extLst>
              <a:ext uri="{FF2B5EF4-FFF2-40B4-BE49-F238E27FC236}">
                <a16:creationId xmlns:a16="http://schemas.microsoft.com/office/drawing/2014/main" id="{70C93A01-9C09-51E3-B8E4-771B7D3BF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 bwMode="auto">
          <a:xfrm>
            <a:off x="20" y="-40"/>
            <a:ext cx="6095980" cy="417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A2E3770-6891-A84B-E9FD-688F6D762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" b="1"/>
          <a:stretch/>
        </p:blipFill>
        <p:spPr>
          <a:xfrm>
            <a:off x="6096000" y="-43"/>
            <a:ext cx="6096000" cy="41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3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11B-C20D-0268-7697-A39C2C07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Eighth: Update resources and give the user their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CE27-10CD-EE25-F8C4-26F72397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900"/>
              <a:t>Next, we’ll want to update the coffee machine’s resources and give the user their coffee</a:t>
            </a:r>
          </a:p>
          <a:p>
            <a:r>
              <a:rPr lang="en-US" sz="1900"/>
              <a:t>We’ll want to:</a:t>
            </a:r>
          </a:p>
          <a:p>
            <a:pPr lvl="1"/>
            <a:r>
              <a:rPr lang="en-US" sz="1900"/>
              <a:t>Add the cost of the drink to the money the machine has</a:t>
            </a:r>
          </a:p>
          <a:p>
            <a:pPr lvl="1"/>
            <a:r>
              <a:rPr lang="en-US" sz="1900"/>
              <a:t>Subtract the drink’s water requirement from the machine’s resources</a:t>
            </a:r>
          </a:p>
          <a:p>
            <a:pPr lvl="1"/>
            <a:r>
              <a:rPr lang="en-US" sz="1900"/>
              <a:t>Subtract the drink’s milk requirement from the machine’s resources</a:t>
            </a:r>
          </a:p>
          <a:p>
            <a:pPr lvl="1"/>
            <a:r>
              <a:rPr lang="en-US" sz="1900"/>
              <a:t>Subtract the drink’s coffee requirement from the machine’s resources</a:t>
            </a:r>
          </a:p>
          <a:p>
            <a:r>
              <a:rPr lang="en-US" sz="1900"/>
              <a:t>Finally, we can print “Here is your drink </a:t>
            </a:r>
            <a:r>
              <a:rPr lang="en-US" sz="1900" b="0" i="0">
                <a:effectLst/>
                <a:latin typeface="Google Sans"/>
              </a:rPr>
              <a:t>☕”</a:t>
            </a:r>
          </a:p>
          <a:p>
            <a:pPr lvl="1"/>
            <a:r>
              <a:rPr lang="en-US" sz="1900">
                <a:latin typeface="Google Sans"/>
              </a:rPr>
              <a:t>Get the coffee emoji by searching for “coffee emoji” online and copy + paste it into your code</a:t>
            </a:r>
            <a:endParaRPr lang="en-US" sz="1900"/>
          </a:p>
          <a:p>
            <a:pPr lvl="1"/>
            <a:endParaRPr lang="en-US" sz="1900"/>
          </a:p>
          <a:p>
            <a:pPr lvl="1"/>
            <a:endParaRPr lang="en-US" sz="1900"/>
          </a:p>
        </p:txBody>
      </p:sp>
      <p:pic>
        <p:nvPicPr>
          <p:cNvPr id="6" name="Picture 5" descr="Coffee on white background">
            <a:extLst>
              <a:ext uri="{FF2B5EF4-FFF2-40B4-BE49-F238E27FC236}">
                <a16:creationId xmlns:a16="http://schemas.microsoft.com/office/drawing/2014/main" id="{A7253542-9956-2B5A-0AB8-F67A8D4C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9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4D084C5-57C0-BEBC-E9D4-1CF46D58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-6" r="19166" b="7"/>
          <a:stretch/>
        </p:blipFill>
        <p:spPr>
          <a:xfrm>
            <a:off x="570679" y="632700"/>
            <a:ext cx="5510046" cy="5394960"/>
          </a:xfrm>
          <a:prstGeom prst="rect">
            <a:avLst/>
          </a:prstGeom>
        </p:spPr>
      </p:pic>
      <p:pic>
        <p:nvPicPr>
          <p:cNvPr id="3" name="Picture 2" descr="Cups of coffee">
            <a:extLst>
              <a:ext uri="{FF2B5EF4-FFF2-40B4-BE49-F238E27FC236}">
                <a16:creationId xmlns:a16="http://schemas.microsoft.com/office/drawing/2014/main" id="{2BDCA633-EAD1-B93C-394F-DBC753C84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 r="20336" b="1"/>
          <a:stretch/>
        </p:blipFill>
        <p:spPr>
          <a:xfrm>
            <a:off x="6111276" y="632700"/>
            <a:ext cx="5442185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9849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6916-C8A4-912F-509C-DCA83972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Extras!</a:t>
            </a:r>
          </a:p>
        </p:txBody>
      </p:sp>
      <p:pic>
        <p:nvPicPr>
          <p:cNvPr id="15" name="Picture 14" descr="Espresso machine with earth coffee">
            <a:extLst>
              <a:ext uri="{FF2B5EF4-FFF2-40B4-BE49-F238E27FC236}">
                <a16:creationId xmlns:a16="http://schemas.microsoft.com/office/drawing/2014/main" id="{FA65CECA-2CA5-E939-299A-60EC0A15D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8" r="16914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4E1F-297F-D37F-3263-326826073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fontScale="92500"/>
          </a:bodyPr>
          <a:lstStyle/>
          <a:p>
            <a:r>
              <a:rPr lang="en-US" sz="1900"/>
              <a:t>To further develop the coffee machine program, you can:</a:t>
            </a:r>
          </a:p>
          <a:p>
            <a:pPr lvl="1"/>
            <a:r>
              <a:rPr lang="en-US" sz="1900"/>
              <a:t>print “Invalid Order” if the user orders something that is not offered by the machine</a:t>
            </a:r>
          </a:p>
          <a:p>
            <a:pPr lvl="1"/>
            <a:r>
              <a:rPr lang="en-US" sz="1900"/>
              <a:t>Print a different emoji depending on the user’s drink</a:t>
            </a:r>
          </a:p>
          <a:p>
            <a:pPr lvl="1"/>
            <a:r>
              <a:rPr lang="en-US" sz="1900"/>
              <a:t>Stop the program if it runs out of enough ingredients to make a drink</a:t>
            </a:r>
          </a:p>
          <a:p>
            <a:pPr lvl="1"/>
            <a:r>
              <a:rPr lang="en-US" sz="1900"/>
              <a:t>Make the program stop if the user types “off.”</a:t>
            </a:r>
          </a:p>
          <a:p>
            <a:pPr lvl="1"/>
            <a:r>
              <a:rPr lang="en-US" sz="1900"/>
              <a:t>Add a refill function that refills the machine’s resources if the user types “refill”</a:t>
            </a:r>
          </a:p>
        </p:txBody>
      </p:sp>
    </p:spTree>
    <p:extLst>
      <p:ext uri="{BB962C8B-B14F-4D97-AF65-F5344CB8AC3E}">
        <p14:creationId xmlns:p14="http://schemas.microsoft.com/office/powerpoint/2010/main" val="174381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6101-EE70-7B61-8EF4-A2DDB9C1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Opening a new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24CF-E720-2966-DE13-E677A853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 dirty="0"/>
              <a:t>So far, we’ve been doing all our coding on the same python file</a:t>
            </a:r>
          </a:p>
          <a:p>
            <a:r>
              <a:rPr lang="en-US" sz="2000" dirty="0"/>
              <a:t>But when creating more complicated programs, programmers like to create new folders and files specific to the project</a:t>
            </a:r>
          </a:p>
          <a:p>
            <a:r>
              <a:rPr lang="en-US" sz="2000" dirty="0"/>
              <a:t>Today, we’ll be creating a complicated coffee machine project, so we should create a new file for it</a:t>
            </a:r>
          </a:p>
          <a:p>
            <a:r>
              <a:rPr lang="en-US" sz="2000" dirty="0"/>
              <a:t>Somewhere on your computer, create a new folder called “CoffeeMachineProject.”</a:t>
            </a:r>
          </a:p>
          <a:p>
            <a:r>
              <a:rPr lang="en-US" sz="2000" dirty="0"/>
              <a:t>Next, we can open a new Python file by pressing New Project and selecting our new folder as the location</a:t>
            </a:r>
          </a:p>
          <a:p>
            <a:r>
              <a:rPr lang="en-US" sz="2000" dirty="0"/>
              <a:t>Finally, press Create</a:t>
            </a:r>
          </a:p>
        </p:txBody>
      </p:sp>
      <p:pic>
        <p:nvPicPr>
          <p:cNvPr id="6" name="Picture 5" descr="Files on shelves">
            <a:extLst>
              <a:ext uri="{FF2B5EF4-FFF2-40B4-BE49-F238E27FC236}">
                <a16:creationId xmlns:a16="http://schemas.microsoft.com/office/drawing/2014/main" id="{0959EDAF-9409-23D5-C90B-CDEB9C7BD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1" r="24561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F3F-BEAC-106B-0BD8-61D6A1B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Coffee Machine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155A3-2EAB-424B-73B5-30208898A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5283"/>
            <a:ext cx="4884683" cy="411168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Today, we’ll create a program that functions like a coffee machine</a:t>
            </a:r>
          </a:p>
          <a:p>
            <a:r>
              <a:rPr lang="en-US" sz="2000" dirty="0"/>
              <a:t>It will have a certain amount of water, milk, and coffee that will deplete when the user orders coffee</a:t>
            </a:r>
          </a:p>
          <a:p>
            <a:r>
              <a:rPr lang="en-US" sz="2000" dirty="0"/>
              <a:t>The user will have to pay for their coffee in coins, and the program will give back any extra change</a:t>
            </a:r>
          </a:p>
          <a:p>
            <a:r>
              <a:rPr lang="en-US" sz="2000" dirty="0"/>
              <a:t>If the user doesn’t have enough coins or the program doesn’t have enough ingredients, the program will say, “Sorry we can’t make the drink,” and will refund all the money</a:t>
            </a:r>
          </a:p>
          <a:p>
            <a:r>
              <a:rPr lang="en-US" sz="2000" dirty="0"/>
              <a:t>The three drinks that can be ordered are a cappuccino, a latte, and an espresso</a:t>
            </a:r>
          </a:p>
        </p:txBody>
      </p:sp>
      <p:pic>
        <p:nvPicPr>
          <p:cNvPr id="1026" name="Picture 2" descr="grey industrial coffee maker pouring espresso in clear glass cup">
            <a:extLst>
              <a:ext uri="{FF2B5EF4-FFF2-40B4-BE49-F238E27FC236}">
                <a16:creationId xmlns:a16="http://schemas.microsoft.com/office/drawing/2014/main" id="{EFB134FD-3234-94FF-8A38-A059AFA9C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1" r="2" b="1222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C307-BB38-F9D6-5823-3F7F7EB8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First: Creating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823C-EC73-71B0-D339-7C069BB3A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1" y="2041634"/>
            <a:ext cx="6208169" cy="409246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We’ll start the program by creating dictionaries that hold information on what each drink requires to make and how much each drink costs</a:t>
            </a:r>
          </a:p>
          <a:p>
            <a:r>
              <a:rPr lang="en-US" sz="2400" dirty="0"/>
              <a:t>We’ll also create a dictionary to track how much resources the coffee machine has</a:t>
            </a:r>
          </a:p>
          <a:p>
            <a:r>
              <a:rPr lang="en-US" sz="2400" dirty="0"/>
              <a:t>Starting resources: 300 mL water, 200 mL milk, and 100 g coffee</a:t>
            </a:r>
          </a:p>
          <a:p>
            <a:r>
              <a:rPr lang="en-US" sz="2400" dirty="0"/>
              <a:t>Cappuccino requirements: 250 mL water, 100 mL milk, 24 g coffee, and cost = $3.00</a:t>
            </a:r>
          </a:p>
          <a:p>
            <a:r>
              <a:rPr lang="en-US" sz="2400" dirty="0"/>
              <a:t>Latte requirements: 200 mL water, 150 mL milk, 24 g coffee, and cost = $2.50</a:t>
            </a:r>
          </a:p>
          <a:p>
            <a:r>
              <a:rPr lang="en-US" sz="2400" dirty="0"/>
              <a:t>Espresso requirements: 50 mL water, 0 mL milk, 10 g coffee, and cost = $1.50</a:t>
            </a:r>
          </a:p>
        </p:txBody>
      </p:sp>
      <p:pic>
        <p:nvPicPr>
          <p:cNvPr id="2050" name="Picture 2" descr="white ceramic mug on brown wooden table">
            <a:extLst>
              <a:ext uri="{FF2B5EF4-FFF2-40B4-BE49-F238E27FC236}">
                <a16:creationId xmlns:a16="http://schemas.microsoft.com/office/drawing/2014/main" id="{2D6BEB67-B4FE-C566-1D43-B2DA3E50B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3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81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DECEC-85DC-9DA3-B909-B2FECB4A58F2}"/>
              </a:ext>
            </a:extLst>
          </p:cNvPr>
          <p:cNvSpPr txBox="1">
            <a:spLocks/>
          </p:cNvSpPr>
          <p:nvPr/>
        </p:nvSpPr>
        <p:spPr>
          <a:xfrm>
            <a:off x="733427" y="2194101"/>
            <a:ext cx="3543298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To do this, we’ll have to create a dictionary inside a dictionary</a:t>
            </a:r>
          </a:p>
          <a:p>
            <a:r>
              <a:rPr lang="en-US" sz="2000"/>
              <a:t>This way, we can keep track of more than one related variable at a time</a:t>
            </a:r>
          </a:p>
          <a:p>
            <a:r>
              <a:rPr lang="en-US" sz="2000"/>
              <a:t>We can also create a variable to keep track of how much money the machine has collected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771491-9AAA-7DA7-872D-1F422BAE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44" y="1073835"/>
            <a:ext cx="2425819" cy="4710330"/>
          </a:xfrm>
          <a:prstGeom prst="rect">
            <a:avLst/>
          </a:prstGeom>
        </p:spPr>
      </p:pic>
      <p:pic>
        <p:nvPicPr>
          <p:cNvPr id="3074" name="Picture 2" descr="Easy Cold Brew Coffee Recipe | Downshiftology">
            <a:extLst>
              <a:ext uri="{FF2B5EF4-FFF2-40B4-BE49-F238E27FC236}">
                <a16:creationId xmlns:a16="http://schemas.microsoft.com/office/drawing/2014/main" id="{34CF255F-C1C1-B321-FB88-45D1ECD4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3211" y="1309955"/>
            <a:ext cx="2828925" cy="42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81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1451-0C1C-A019-E315-80903FDF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Second: Getting the user’s 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EAE96-18FB-A7E4-4A74-030D79F31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1900" dirty="0"/>
              <a:t>Next, we’ll want to write print statements that introduce the program to the user and ask them what they want to order</a:t>
            </a:r>
          </a:p>
          <a:p>
            <a:r>
              <a:rPr lang="en-US" sz="1900" dirty="0"/>
              <a:t>However, we want to be able to order a cup of coffee over and over, so let’s put the statement where we get the user’s order into a while loop</a:t>
            </a:r>
          </a:p>
          <a:p>
            <a:r>
              <a:rPr lang="en-US" sz="1900" dirty="0"/>
              <a:t>We’ll also have to create a variable that keeps track of if the user wants to order another coffee, and we’ll ask them at the end of the while loop if they will order another drink</a:t>
            </a:r>
          </a:p>
        </p:txBody>
      </p:sp>
      <p:pic>
        <p:nvPicPr>
          <p:cNvPr id="4098" name="Picture 2" descr="Different Espresso Drinks and How to Order Them">
            <a:extLst>
              <a:ext uri="{FF2B5EF4-FFF2-40B4-BE49-F238E27FC236}">
                <a16:creationId xmlns:a16="http://schemas.microsoft.com/office/drawing/2014/main" id="{9D703526-4794-5319-2D10-1BB672A7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860891"/>
            <a:ext cx="4737650" cy="31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53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7D0E80C3-B642-E43C-24D2-9AF329CD1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" y="928295"/>
            <a:ext cx="6210619" cy="2311519"/>
          </a:xfrm>
        </p:spPr>
      </p:pic>
      <p:pic>
        <p:nvPicPr>
          <p:cNvPr id="5122" name="Picture 2" descr="a man sitting at a counter in a restaurant">
            <a:extLst>
              <a:ext uri="{FF2B5EF4-FFF2-40B4-BE49-F238E27FC236}">
                <a16:creationId xmlns:a16="http://schemas.microsoft.com/office/drawing/2014/main" id="{38847582-0460-E796-63A3-B203DDF3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456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49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F1B-BE0E-2829-20FA-A1B73ED7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Third: Reporting the machine’s resources</a:t>
            </a:r>
          </a:p>
        </p:txBody>
      </p:sp>
      <p:pic>
        <p:nvPicPr>
          <p:cNvPr id="5" name="Picture 4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4006A6C4-CAE9-D858-92F7-6255CA98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3507" y="511293"/>
            <a:ext cx="437673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C53C-FC41-5D15-C671-16EDE746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000" dirty="0"/>
              <a:t>When the user orders a “report,” the program must print what the coffee machine’s current resources are</a:t>
            </a:r>
          </a:p>
          <a:p>
            <a:r>
              <a:rPr lang="en-US" sz="2000" dirty="0"/>
              <a:t>To do this, we can write an if statement that calls a function called </a:t>
            </a:r>
            <a:r>
              <a:rPr lang="en-US" sz="2000" dirty="0" err="1"/>
              <a:t>get_report</a:t>
            </a:r>
            <a:r>
              <a:rPr lang="en-US" sz="2000" dirty="0"/>
              <a:t>() whenever the user’s order is “report”</a:t>
            </a:r>
          </a:p>
          <a:p>
            <a:r>
              <a:rPr lang="en-US" sz="2000" dirty="0"/>
              <a:t>This </a:t>
            </a:r>
            <a:r>
              <a:rPr lang="en-US" sz="2000" dirty="0" err="1"/>
              <a:t>get_report</a:t>
            </a:r>
            <a:r>
              <a:rPr lang="en-US" sz="2000" dirty="0"/>
              <a:t>() function will print the machine’s resources using the current resources dictionary</a:t>
            </a:r>
          </a:p>
          <a:p>
            <a:r>
              <a:rPr lang="en-US" sz="2000" dirty="0"/>
              <a:t>When printing the money in the machine, we can use the round(number, </a:t>
            </a:r>
            <a:r>
              <a:rPr lang="en-US" sz="2000" dirty="0" err="1"/>
              <a:t>num_decimal_places</a:t>
            </a:r>
            <a:r>
              <a:rPr lang="en-US" sz="2000" dirty="0"/>
              <a:t>) function to round the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864A9-308E-31F3-F40A-06183948B172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urses.lumenlearning.com/wm-businesscommunicationmgrs/chapter/organizing-an-informal-repo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0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4F1F58E-C388-951C-D3FA-AF00E860C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" y="543069"/>
            <a:ext cx="6337626" cy="2781443"/>
          </a:xfr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CE6CB93-7C73-E128-7EDD-E9E2FF0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" y="3450636"/>
            <a:ext cx="5258070" cy="1498677"/>
          </a:xfrm>
          <a:prstGeom prst="rect">
            <a:avLst/>
          </a:prstGeom>
        </p:spPr>
      </p:pic>
      <p:pic>
        <p:nvPicPr>
          <p:cNvPr id="3" name="Picture 2" descr="Glass of milk">
            <a:extLst>
              <a:ext uri="{FF2B5EF4-FFF2-40B4-BE49-F238E27FC236}">
                <a16:creationId xmlns:a16="http://schemas.microsoft.com/office/drawing/2014/main" id="{3A309126-B6FB-A3E2-D1E7-5B3762E27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92" y="3191675"/>
            <a:ext cx="2630197" cy="1650831"/>
          </a:xfrm>
          <a:prstGeom prst="rect">
            <a:avLst/>
          </a:prstGeom>
        </p:spPr>
      </p:pic>
      <p:pic>
        <p:nvPicPr>
          <p:cNvPr id="6" name="Picture 5" descr="A cup of coffee beans&#10;&#10;Description automatically generated">
            <a:extLst>
              <a:ext uri="{FF2B5EF4-FFF2-40B4-BE49-F238E27FC236}">
                <a16:creationId xmlns:a16="http://schemas.microsoft.com/office/drawing/2014/main" id="{9C3D60AF-6211-44B5-BE91-483DEED98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69822" y="543069"/>
            <a:ext cx="3972910" cy="2648607"/>
          </a:xfrm>
          <a:prstGeom prst="rect">
            <a:avLst/>
          </a:prstGeom>
        </p:spPr>
      </p:pic>
      <p:pic>
        <p:nvPicPr>
          <p:cNvPr id="9" name="Picture 8" descr="A glass of water on a table&#10;&#10;Description automatically generated">
            <a:extLst>
              <a:ext uri="{FF2B5EF4-FFF2-40B4-BE49-F238E27FC236}">
                <a16:creationId xmlns:a16="http://schemas.microsoft.com/office/drawing/2014/main" id="{D202EFE2-34DE-6BCA-DC63-26D3C876E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69822" y="3191675"/>
            <a:ext cx="1362429" cy="16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1038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Google Sans</vt:lpstr>
      <vt:lpstr>Office Theme</vt:lpstr>
      <vt:lpstr>Python! Day 10</vt:lpstr>
      <vt:lpstr>Opening a new file</vt:lpstr>
      <vt:lpstr>Coffee Machine Project</vt:lpstr>
      <vt:lpstr>First: Creating Dictionaries</vt:lpstr>
      <vt:lpstr>PowerPoint Presentation</vt:lpstr>
      <vt:lpstr>Second: Getting the user’s order</vt:lpstr>
      <vt:lpstr>PowerPoint Presentation</vt:lpstr>
      <vt:lpstr>Third: Reporting the machine’s resources</vt:lpstr>
      <vt:lpstr>PowerPoint Presentation</vt:lpstr>
      <vt:lpstr>Fourth: Checking if the machine has enough ingredients</vt:lpstr>
      <vt:lpstr>PowerPoint Presentation</vt:lpstr>
      <vt:lpstr>Fifth: Get the user’s money</vt:lpstr>
      <vt:lpstr>PowerPoint Presentation</vt:lpstr>
      <vt:lpstr>Sixth: Check the user gave enough money</vt:lpstr>
      <vt:lpstr>Seventh: Give the user their change</vt:lpstr>
      <vt:lpstr>PowerPoint Presentation</vt:lpstr>
      <vt:lpstr>Eighth: Update resources and give the user their coffee</vt:lpstr>
      <vt:lpstr>PowerPoint Presentation</vt:lpstr>
      <vt:lpstr>Extras!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Python! Day 10</dc:title>
  <dc:creator>Tavishi Bhatia</dc:creator>
  <cp:lastModifiedBy>Tavishi Bhatia</cp:lastModifiedBy>
  <cp:revision>2</cp:revision>
  <dcterms:created xsi:type="dcterms:W3CDTF">2024-05-08T01:00:12Z</dcterms:created>
  <dcterms:modified xsi:type="dcterms:W3CDTF">2024-05-08T01:02:50Z</dcterms:modified>
</cp:coreProperties>
</file>